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Raleway" panose="020F0502020204030204" pitchFamily="2" charset="0"/>
      <p:regular r:id="rId11"/>
    </p:embeddedFont>
    <p:embeddedFont>
      <p:font typeface="Roboto" panose="02000000000000000000" pitchFamily="2" charset="0"/>
      <p:regular r:id="rId12"/>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1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3892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546985"/>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Gammasで効率的なプレゼン作成を実現！</a:t>
            </a:r>
            <a:endParaRPr lang="en-US" sz="4450" dirty="0"/>
          </a:p>
        </p:txBody>
      </p:sp>
      <p:sp>
        <p:nvSpPr>
          <p:cNvPr id="4" name="Text 1"/>
          <p:cNvSpPr/>
          <p:nvPr/>
        </p:nvSpPr>
        <p:spPr>
          <a:xfrm>
            <a:off x="793790" y="4304705"/>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革新的なプレゼンテーション作成ツール「Gammas」をご紹介します。魅力的な資料を効率的に作成したい方におすすめです。</a:t>
            </a:r>
            <a:endParaRPr lang="en-US" sz="1750" dirty="0"/>
          </a:p>
        </p:txBody>
      </p:sp>
      <p:sp>
        <p:nvSpPr>
          <p:cNvPr id="5" name="Shape 2"/>
          <p:cNvSpPr/>
          <p:nvPr/>
        </p:nvSpPr>
        <p:spPr>
          <a:xfrm>
            <a:off x="793790" y="5302568"/>
            <a:ext cx="362903" cy="362903"/>
          </a:xfrm>
          <a:prstGeom prst="roundRect">
            <a:avLst>
              <a:gd name="adj" fmla="val 25194296"/>
            </a:avLst>
          </a:prstGeom>
          <a:noFill/>
          <a:ln w="7620">
            <a:solidFill>
              <a:srgbClr val="FFFFFF"/>
            </a:solidFill>
            <a:prstDash val="solid"/>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86940"/>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Gammasとは？</a:t>
            </a:r>
            <a:endParaRPr lang="en-US" sz="4450" dirty="0"/>
          </a:p>
        </p:txBody>
      </p:sp>
      <p:sp>
        <p:nvSpPr>
          <p:cNvPr id="4" name="Shape 1"/>
          <p:cNvSpPr/>
          <p:nvPr/>
        </p:nvSpPr>
        <p:spPr>
          <a:xfrm>
            <a:off x="793790" y="3491032"/>
            <a:ext cx="510302" cy="510302"/>
          </a:xfrm>
          <a:prstGeom prst="roundRect">
            <a:avLst>
              <a:gd name="adj" fmla="val 18669"/>
            </a:avLst>
          </a:prstGeom>
          <a:solidFill>
            <a:srgbClr val="E1E1EA"/>
          </a:solidFill>
          <a:ln w="7620">
            <a:solidFill>
              <a:srgbClr val="C7C7D0"/>
            </a:solidFill>
            <a:prstDash val="solid"/>
          </a:ln>
        </p:spPr>
      </p:sp>
      <p:sp>
        <p:nvSpPr>
          <p:cNvPr id="5" name="Text 2"/>
          <p:cNvSpPr/>
          <p:nvPr/>
        </p:nvSpPr>
        <p:spPr>
          <a:xfrm>
            <a:off x="976074" y="3576042"/>
            <a:ext cx="145613" cy="34028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1</a:t>
            </a:r>
            <a:endParaRPr lang="en-US" sz="2650" dirty="0"/>
          </a:p>
        </p:txBody>
      </p:sp>
      <p:sp>
        <p:nvSpPr>
          <p:cNvPr id="6" name="Text 3"/>
          <p:cNvSpPr/>
          <p:nvPr/>
        </p:nvSpPr>
        <p:spPr>
          <a:xfrm>
            <a:off x="1530906" y="3491032"/>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AI活用ツール</a:t>
            </a:r>
            <a:endParaRPr lang="en-US" sz="2200" dirty="0"/>
          </a:p>
        </p:txBody>
      </p:sp>
      <p:sp>
        <p:nvSpPr>
          <p:cNvPr id="7" name="Text 4"/>
          <p:cNvSpPr/>
          <p:nvPr/>
        </p:nvSpPr>
        <p:spPr>
          <a:xfrm>
            <a:off x="1530906" y="3981450"/>
            <a:ext cx="2927747"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次世代のプレゼンテーション作成ツールです。</a:t>
            </a:r>
            <a:endParaRPr lang="en-US" sz="1750" dirty="0"/>
          </a:p>
        </p:txBody>
      </p:sp>
      <p:sp>
        <p:nvSpPr>
          <p:cNvPr id="8" name="Shape 5"/>
          <p:cNvSpPr/>
          <p:nvPr/>
        </p:nvSpPr>
        <p:spPr>
          <a:xfrm>
            <a:off x="4685467" y="3491032"/>
            <a:ext cx="510302" cy="510302"/>
          </a:xfrm>
          <a:prstGeom prst="roundRect">
            <a:avLst>
              <a:gd name="adj" fmla="val 18669"/>
            </a:avLst>
          </a:prstGeom>
          <a:solidFill>
            <a:srgbClr val="E1E1EA"/>
          </a:solidFill>
          <a:ln w="7620">
            <a:solidFill>
              <a:srgbClr val="C7C7D0"/>
            </a:solidFill>
            <a:prstDash val="solid"/>
          </a:ln>
        </p:spPr>
      </p:sp>
      <p:sp>
        <p:nvSpPr>
          <p:cNvPr id="9" name="Text 6"/>
          <p:cNvSpPr/>
          <p:nvPr/>
        </p:nvSpPr>
        <p:spPr>
          <a:xfrm>
            <a:off x="4851916" y="3576042"/>
            <a:ext cx="177284" cy="34028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2</a:t>
            </a:r>
            <a:endParaRPr lang="en-US" sz="2650" dirty="0"/>
          </a:p>
        </p:txBody>
      </p:sp>
      <p:sp>
        <p:nvSpPr>
          <p:cNvPr id="10" name="Text 7"/>
          <p:cNvSpPr/>
          <p:nvPr/>
        </p:nvSpPr>
        <p:spPr>
          <a:xfrm>
            <a:off x="5422583" y="3491032"/>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アイデアの視覚化</a:t>
            </a:r>
            <a:endParaRPr lang="en-US" sz="2200" dirty="0"/>
          </a:p>
        </p:txBody>
      </p:sp>
      <p:sp>
        <p:nvSpPr>
          <p:cNvPr id="11" name="Text 8"/>
          <p:cNvSpPr/>
          <p:nvPr/>
        </p:nvSpPr>
        <p:spPr>
          <a:xfrm>
            <a:off x="5422583" y="3981450"/>
            <a:ext cx="2927747"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効果的にアイデアを視覚化します。</a:t>
            </a:r>
            <a:endParaRPr lang="en-US" sz="1750" dirty="0"/>
          </a:p>
        </p:txBody>
      </p:sp>
      <p:sp>
        <p:nvSpPr>
          <p:cNvPr id="12" name="Shape 9"/>
          <p:cNvSpPr/>
          <p:nvPr/>
        </p:nvSpPr>
        <p:spPr>
          <a:xfrm>
            <a:off x="793790" y="5189220"/>
            <a:ext cx="510302" cy="510302"/>
          </a:xfrm>
          <a:prstGeom prst="roundRect">
            <a:avLst>
              <a:gd name="adj" fmla="val 18669"/>
            </a:avLst>
          </a:prstGeom>
          <a:solidFill>
            <a:srgbClr val="E1E1EA"/>
          </a:solidFill>
          <a:ln w="7620">
            <a:solidFill>
              <a:srgbClr val="C7C7D0"/>
            </a:solidFill>
            <a:prstDash val="solid"/>
          </a:ln>
        </p:spPr>
      </p:sp>
      <p:sp>
        <p:nvSpPr>
          <p:cNvPr id="13" name="Text 10"/>
          <p:cNvSpPr/>
          <p:nvPr/>
        </p:nvSpPr>
        <p:spPr>
          <a:xfrm>
            <a:off x="958096" y="5274231"/>
            <a:ext cx="181689" cy="34028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3</a:t>
            </a:r>
            <a:endParaRPr lang="en-US" sz="2650" dirty="0"/>
          </a:p>
        </p:txBody>
      </p:sp>
      <p:sp>
        <p:nvSpPr>
          <p:cNvPr id="14" name="Text 11"/>
          <p:cNvSpPr/>
          <p:nvPr/>
        </p:nvSpPr>
        <p:spPr>
          <a:xfrm>
            <a:off x="1530906" y="518922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短時間で作成</a:t>
            </a:r>
            <a:endParaRPr lang="en-US" sz="2200" dirty="0"/>
          </a:p>
        </p:txBody>
      </p:sp>
      <p:sp>
        <p:nvSpPr>
          <p:cNvPr id="15" name="Text 12"/>
          <p:cNvSpPr/>
          <p:nvPr/>
        </p:nvSpPr>
        <p:spPr>
          <a:xfrm>
            <a:off x="1530906" y="5679638"/>
            <a:ext cx="6819305"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プロフェッショナルな資料を短時間で作成できます。</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062871"/>
            <a:ext cx="6618327"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Gammasの4つの主な特徴</a:t>
            </a:r>
            <a:endParaRPr lang="en-US" sz="4450" dirty="0"/>
          </a:p>
        </p:txBody>
      </p:sp>
      <p:pic>
        <p:nvPicPr>
          <p:cNvPr id="4" name="Image 1" descr="preencoded.png"/>
          <p:cNvPicPr>
            <a:picLocks noChangeAspect="1"/>
          </p:cNvPicPr>
          <p:nvPr/>
        </p:nvPicPr>
        <p:blipFill>
          <a:blip r:embed="rId4"/>
          <a:stretch>
            <a:fillRect/>
          </a:stretch>
        </p:blipFill>
        <p:spPr>
          <a:xfrm>
            <a:off x="793790" y="2111812"/>
            <a:ext cx="566976" cy="566976"/>
          </a:xfrm>
          <a:prstGeom prst="rect">
            <a:avLst/>
          </a:prstGeom>
        </p:spPr>
      </p:pic>
      <p:sp>
        <p:nvSpPr>
          <p:cNvPr id="5" name="Text 1"/>
          <p:cNvSpPr/>
          <p:nvPr/>
        </p:nvSpPr>
        <p:spPr>
          <a:xfrm>
            <a:off x="793790" y="2905601"/>
            <a:ext cx="2901553" cy="708660"/>
          </a:xfrm>
          <a:prstGeom prst="rect">
            <a:avLst/>
          </a:prstGeom>
          <a:noFill/>
          <a:ln/>
        </p:spPr>
        <p:txBody>
          <a:bodyPr wrap="squar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直感的インターフェース</a:t>
            </a:r>
            <a:endParaRPr lang="en-US" sz="2200" dirty="0"/>
          </a:p>
        </p:txBody>
      </p:sp>
      <p:sp>
        <p:nvSpPr>
          <p:cNvPr id="6" name="Text 2"/>
          <p:cNvSpPr/>
          <p:nvPr/>
        </p:nvSpPr>
        <p:spPr>
          <a:xfrm>
            <a:off x="793790" y="3750350"/>
            <a:ext cx="2901553"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AIが自動的にレイアウトやデザインを提案します。</a:t>
            </a:r>
            <a:endParaRPr lang="en-US" sz="1750" dirty="0"/>
          </a:p>
        </p:txBody>
      </p:sp>
      <p:pic>
        <p:nvPicPr>
          <p:cNvPr id="7" name="Image 2" descr="preencoded.png"/>
          <p:cNvPicPr>
            <a:picLocks noChangeAspect="1"/>
          </p:cNvPicPr>
          <p:nvPr/>
        </p:nvPicPr>
        <p:blipFill>
          <a:blip r:embed="rId5"/>
          <a:stretch>
            <a:fillRect/>
          </a:stretch>
        </p:blipFill>
        <p:spPr>
          <a:xfrm>
            <a:off x="4035504" y="2111812"/>
            <a:ext cx="566976" cy="566976"/>
          </a:xfrm>
          <a:prstGeom prst="rect">
            <a:avLst/>
          </a:prstGeom>
        </p:spPr>
      </p:pic>
      <p:sp>
        <p:nvSpPr>
          <p:cNvPr id="8" name="Text 3"/>
          <p:cNvSpPr/>
          <p:nvPr/>
        </p:nvSpPr>
        <p:spPr>
          <a:xfrm>
            <a:off x="4035504" y="290560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豊富なテンプレート</a:t>
            </a:r>
            <a:endParaRPr lang="en-US" sz="2200" dirty="0"/>
          </a:p>
        </p:txBody>
      </p:sp>
      <p:sp>
        <p:nvSpPr>
          <p:cNvPr id="9" name="Text 4"/>
          <p:cNvSpPr/>
          <p:nvPr/>
        </p:nvSpPr>
        <p:spPr>
          <a:xfrm>
            <a:off x="4035504" y="3396020"/>
            <a:ext cx="2901672"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目的に応じた多様なテンプレートを提供します。</a:t>
            </a:r>
            <a:endParaRPr lang="en-US" sz="1750" dirty="0"/>
          </a:p>
        </p:txBody>
      </p:sp>
      <p:pic>
        <p:nvPicPr>
          <p:cNvPr id="10" name="Image 3" descr="preencoded.png"/>
          <p:cNvPicPr>
            <a:picLocks noChangeAspect="1"/>
          </p:cNvPicPr>
          <p:nvPr/>
        </p:nvPicPr>
        <p:blipFill>
          <a:blip r:embed="rId6"/>
          <a:stretch>
            <a:fillRect/>
          </a:stretch>
        </p:blipFill>
        <p:spPr>
          <a:xfrm>
            <a:off x="7277338" y="2111812"/>
            <a:ext cx="566976" cy="566976"/>
          </a:xfrm>
          <a:prstGeom prst="rect">
            <a:avLst/>
          </a:prstGeom>
        </p:spPr>
      </p:pic>
      <p:sp>
        <p:nvSpPr>
          <p:cNvPr id="11" name="Text 5"/>
          <p:cNvSpPr/>
          <p:nvPr/>
        </p:nvSpPr>
        <p:spPr>
          <a:xfrm>
            <a:off x="7277338" y="2905601"/>
            <a:ext cx="2901672" cy="708660"/>
          </a:xfrm>
          <a:prstGeom prst="rect">
            <a:avLst/>
          </a:prstGeom>
          <a:noFill/>
          <a:ln/>
        </p:spPr>
        <p:txBody>
          <a:bodyPr wrap="squar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マルチフォーマット対応</a:t>
            </a:r>
            <a:endParaRPr lang="en-US" sz="2200" dirty="0"/>
          </a:p>
        </p:txBody>
      </p:sp>
      <p:sp>
        <p:nvSpPr>
          <p:cNvPr id="12" name="Text 6"/>
          <p:cNvSpPr/>
          <p:nvPr/>
        </p:nvSpPr>
        <p:spPr>
          <a:xfrm>
            <a:off x="7277338" y="3750350"/>
            <a:ext cx="2901672"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様々な形式に自動変換できます。</a:t>
            </a:r>
            <a:endParaRPr lang="en-US" sz="1750" dirty="0"/>
          </a:p>
        </p:txBody>
      </p:sp>
      <p:pic>
        <p:nvPicPr>
          <p:cNvPr id="13" name="Image 4" descr="preencoded.png"/>
          <p:cNvPicPr>
            <a:picLocks noChangeAspect="1"/>
          </p:cNvPicPr>
          <p:nvPr/>
        </p:nvPicPr>
        <p:blipFill>
          <a:blip r:embed="rId7"/>
          <a:stretch>
            <a:fillRect/>
          </a:stretch>
        </p:blipFill>
        <p:spPr>
          <a:xfrm>
            <a:off x="793790" y="5156597"/>
            <a:ext cx="566976" cy="566976"/>
          </a:xfrm>
          <a:prstGeom prst="rect">
            <a:avLst/>
          </a:prstGeom>
        </p:spPr>
      </p:pic>
      <p:sp>
        <p:nvSpPr>
          <p:cNvPr id="14" name="Text 7"/>
          <p:cNvSpPr/>
          <p:nvPr/>
        </p:nvSpPr>
        <p:spPr>
          <a:xfrm>
            <a:off x="793790" y="595038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データの可視化機能</a:t>
            </a:r>
            <a:endParaRPr lang="en-US" sz="2200" dirty="0"/>
          </a:p>
        </p:txBody>
      </p:sp>
      <p:sp>
        <p:nvSpPr>
          <p:cNvPr id="15" name="Text 8"/>
          <p:cNvSpPr/>
          <p:nvPr/>
        </p:nvSpPr>
        <p:spPr>
          <a:xfrm>
            <a:off x="793790" y="6440805"/>
            <a:ext cx="2901553"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AIが最適な表現方法を提案します。</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776067"/>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Gammasの使い方</a:t>
            </a:r>
            <a:endParaRPr lang="en-US" sz="4450" dirty="0"/>
          </a:p>
        </p:txBody>
      </p:sp>
      <p:sp>
        <p:nvSpPr>
          <p:cNvPr id="4" name="Shape 1"/>
          <p:cNvSpPr/>
          <p:nvPr/>
        </p:nvSpPr>
        <p:spPr>
          <a:xfrm>
            <a:off x="793790" y="5845731"/>
            <a:ext cx="3005495" cy="226814"/>
          </a:xfrm>
          <a:prstGeom prst="roundRect">
            <a:avLst>
              <a:gd name="adj" fmla="val 42003"/>
            </a:avLst>
          </a:prstGeom>
          <a:solidFill>
            <a:srgbClr val="E1E1EA"/>
          </a:solidFill>
          <a:ln w="7620">
            <a:solidFill>
              <a:srgbClr val="C7C7D0"/>
            </a:solidFill>
            <a:prstDash val="solid"/>
          </a:ln>
        </p:spPr>
      </p:sp>
      <p:sp>
        <p:nvSpPr>
          <p:cNvPr id="5" name="Text 2"/>
          <p:cNvSpPr/>
          <p:nvPr/>
        </p:nvSpPr>
        <p:spPr>
          <a:xfrm>
            <a:off x="793790" y="64127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公式サイトにアクセス</a:t>
            </a:r>
            <a:endParaRPr lang="en-US" sz="2200" dirty="0"/>
          </a:p>
        </p:txBody>
      </p:sp>
      <p:sp>
        <p:nvSpPr>
          <p:cNvPr id="6" name="Text 3"/>
          <p:cNvSpPr/>
          <p:nvPr/>
        </p:nvSpPr>
        <p:spPr>
          <a:xfrm>
            <a:off x="793790" y="6903125"/>
            <a:ext cx="3005495"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アカウント登録を行います。</a:t>
            </a:r>
            <a:endParaRPr lang="en-US" sz="1750" dirty="0"/>
          </a:p>
        </p:txBody>
      </p:sp>
      <p:sp>
        <p:nvSpPr>
          <p:cNvPr id="7" name="Shape 4"/>
          <p:cNvSpPr/>
          <p:nvPr/>
        </p:nvSpPr>
        <p:spPr>
          <a:xfrm>
            <a:off x="4139446" y="5505450"/>
            <a:ext cx="3005614" cy="226814"/>
          </a:xfrm>
          <a:prstGeom prst="roundRect">
            <a:avLst>
              <a:gd name="adj" fmla="val 42003"/>
            </a:avLst>
          </a:prstGeom>
          <a:solidFill>
            <a:srgbClr val="E1E1EA"/>
          </a:solidFill>
          <a:ln w="7620">
            <a:solidFill>
              <a:srgbClr val="C7C7D0"/>
            </a:solidFill>
            <a:prstDash val="solid"/>
          </a:ln>
        </p:spPr>
      </p:sp>
      <p:sp>
        <p:nvSpPr>
          <p:cNvPr id="8" name="Text 5"/>
          <p:cNvSpPr/>
          <p:nvPr/>
        </p:nvSpPr>
        <p:spPr>
          <a:xfrm>
            <a:off x="4139446" y="607242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プランの選択</a:t>
            </a:r>
            <a:endParaRPr lang="en-US" sz="2200" dirty="0"/>
          </a:p>
        </p:txBody>
      </p:sp>
      <p:sp>
        <p:nvSpPr>
          <p:cNvPr id="9" name="Text 6"/>
          <p:cNvSpPr/>
          <p:nvPr/>
        </p:nvSpPr>
        <p:spPr>
          <a:xfrm>
            <a:off x="4139446" y="6562844"/>
            <a:ext cx="3005614"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Free、Plus、Proから選択します。</a:t>
            </a:r>
            <a:endParaRPr lang="en-US" sz="1750" dirty="0"/>
          </a:p>
        </p:txBody>
      </p:sp>
      <p:sp>
        <p:nvSpPr>
          <p:cNvPr id="10" name="Shape 7"/>
          <p:cNvSpPr/>
          <p:nvPr/>
        </p:nvSpPr>
        <p:spPr>
          <a:xfrm>
            <a:off x="7485221" y="5165169"/>
            <a:ext cx="3005614" cy="226814"/>
          </a:xfrm>
          <a:prstGeom prst="roundRect">
            <a:avLst>
              <a:gd name="adj" fmla="val 42003"/>
            </a:avLst>
          </a:prstGeom>
          <a:solidFill>
            <a:srgbClr val="E1E1EA"/>
          </a:solidFill>
          <a:ln w="7620">
            <a:solidFill>
              <a:srgbClr val="C7C7D0"/>
            </a:solidFill>
            <a:prstDash val="solid"/>
          </a:ln>
        </p:spPr>
      </p:sp>
      <p:sp>
        <p:nvSpPr>
          <p:cNvPr id="11" name="Text 8"/>
          <p:cNvSpPr/>
          <p:nvPr/>
        </p:nvSpPr>
        <p:spPr>
          <a:xfrm>
            <a:off x="7485221" y="573214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プロジェクト作成</a:t>
            </a:r>
            <a:endParaRPr lang="en-US" sz="2200" dirty="0"/>
          </a:p>
        </p:txBody>
      </p:sp>
      <p:sp>
        <p:nvSpPr>
          <p:cNvPr id="12" name="Text 9"/>
          <p:cNvSpPr/>
          <p:nvPr/>
        </p:nvSpPr>
        <p:spPr>
          <a:xfrm>
            <a:off x="7485221" y="6222563"/>
            <a:ext cx="3005614"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テンプレートを選択します。</a:t>
            </a:r>
            <a:endParaRPr lang="en-US" sz="1750" dirty="0"/>
          </a:p>
        </p:txBody>
      </p:sp>
      <p:sp>
        <p:nvSpPr>
          <p:cNvPr id="13" name="Shape 10"/>
          <p:cNvSpPr/>
          <p:nvPr/>
        </p:nvSpPr>
        <p:spPr>
          <a:xfrm>
            <a:off x="10830997" y="4825008"/>
            <a:ext cx="3005614" cy="226814"/>
          </a:xfrm>
          <a:prstGeom prst="roundRect">
            <a:avLst>
              <a:gd name="adj" fmla="val 42003"/>
            </a:avLst>
          </a:prstGeom>
          <a:solidFill>
            <a:srgbClr val="E1E1EA"/>
          </a:solidFill>
          <a:ln w="7620">
            <a:solidFill>
              <a:srgbClr val="C7C7D0"/>
            </a:solidFill>
            <a:prstDash val="solid"/>
          </a:ln>
        </p:spPr>
      </p:sp>
      <p:sp>
        <p:nvSpPr>
          <p:cNvPr id="14" name="Text 11"/>
          <p:cNvSpPr/>
          <p:nvPr/>
        </p:nvSpPr>
        <p:spPr>
          <a:xfrm>
            <a:off x="10830997" y="539198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編集開始</a:t>
            </a:r>
            <a:endParaRPr lang="en-US" sz="2200" dirty="0"/>
          </a:p>
        </p:txBody>
      </p:sp>
      <p:sp>
        <p:nvSpPr>
          <p:cNvPr id="15" name="Text 12"/>
          <p:cNvSpPr/>
          <p:nvPr/>
        </p:nvSpPr>
        <p:spPr>
          <a:xfrm>
            <a:off x="10830997" y="5882402"/>
            <a:ext cx="3005614"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AIアシスタントの支援を受けながら資料を作成します。</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2539960"/>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活用シーン</a:t>
            </a:r>
            <a:endParaRPr lang="en-US" sz="4450" dirty="0"/>
          </a:p>
        </p:txBody>
      </p:sp>
      <p:sp>
        <p:nvSpPr>
          <p:cNvPr id="3" name="Text 1"/>
          <p:cNvSpPr/>
          <p:nvPr/>
        </p:nvSpPr>
        <p:spPr>
          <a:xfrm>
            <a:off x="793790" y="381571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Raleway" pitchFamily="34" charset="0"/>
                <a:ea typeface="Raleway" pitchFamily="34" charset="-122"/>
                <a:cs typeface="Raleway" pitchFamily="34" charset="-120"/>
              </a:rPr>
              <a:t>ビジネス</a:t>
            </a:r>
            <a:endParaRPr lang="en-US" sz="2200" dirty="0"/>
          </a:p>
        </p:txBody>
      </p:sp>
      <p:sp>
        <p:nvSpPr>
          <p:cNvPr id="4" name="Text 2"/>
          <p:cNvSpPr/>
          <p:nvPr/>
        </p:nvSpPr>
        <p:spPr>
          <a:xfrm>
            <a:off x="793790" y="4396859"/>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提案資料や営業プレゼンの作成に最適です。データを効果的に視覚化できます。</a:t>
            </a:r>
            <a:endParaRPr lang="en-US" sz="1750" dirty="0"/>
          </a:p>
        </p:txBody>
      </p:sp>
      <p:sp>
        <p:nvSpPr>
          <p:cNvPr id="5" name="Text 3"/>
          <p:cNvSpPr/>
          <p:nvPr/>
        </p:nvSpPr>
        <p:spPr>
          <a:xfrm>
            <a:off x="5332928" y="381571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Raleway" pitchFamily="34" charset="0"/>
                <a:ea typeface="Raleway" pitchFamily="34" charset="-122"/>
                <a:cs typeface="Raleway" pitchFamily="34" charset="-120"/>
              </a:rPr>
              <a:t>教育</a:t>
            </a:r>
            <a:endParaRPr lang="en-US" sz="2200" dirty="0"/>
          </a:p>
        </p:txBody>
      </p:sp>
      <p:sp>
        <p:nvSpPr>
          <p:cNvPr id="6" name="Text 4"/>
          <p:cNvSpPr/>
          <p:nvPr/>
        </p:nvSpPr>
        <p:spPr>
          <a:xfrm>
            <a:off x="5332928" y="4396859"/>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授業用スライドや学習教材の作成に威力を発揮します。複雑な概念も分かりやすく図解できます。</a:t>
            </a:r>
            <a:endParaRPr lang="en-US" sz="1750" dirty="0"/>
          </a:p>
        </p:txBody>
      </p:sp>
      <p:sp>
        <p:nvSpPr>
          <p:cNvPr id="7" name="Text 5"/>
          <p:cNvSpPr/>
          <p:nvPr/>
        </p:nvSpPr>
        <p:spPr>
          <a:xfrm>
            <a:off x="9872067" y="381571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Raleway" pitchFamily="34" charset="0"/>
                <a:ea typeface="Raleway" pitchFamily="34" charset="-122"/>
                <a:cs typeface="Raleway" pitchFamily="34" charset="-120"/>
              </a:rPr>
              <a:t>研究発表</a:t>
            </a:r>
            <a:endParaRPr lang="en-US" sz="2200" dirty="0"/>
          </a:p>
        </p:txBody>
      </p:sp>
      <p:sp>
        <p:nvSpPr>
          <p:cNvPr id="8" name="Text 6"/>
          <p:cNvSpPr/>
          <p:nvPr/>
        </p:nvSpPr>
        <p:spPr>
          <a:xfrm>
            <a:off x="9872067" y="4396859"/>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専門的な内容を効果的に伝えるプレゼンテーションが作成可能です。研究結果も印象的に表現できます。</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742236"/>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他のツールとの比較</a:t>
            </a:r>
            <a:endParaRPr lang="en-US" sz="4450" dirty="0"/>
          </a:p>
        </p:txBody>
      </p:sp>
      <p:pic>
        <p:nvPicPr>
          <p:cNvPr id="3" name="Image 0" descr="preencoded.png"/>
          <p:cNvPicPr>
            <a:picLocks noChangeAspect="1"/>
          </p:cNvPicPr>
          <p:nvPr/>
        </p:nvPicPr>
        <p:blipFill>
          <a:blip r:embed="rId3"/>
          <a:stretch>
            <a:fillRect/>
          </a:stretch>
        </p:blipFill>
        <p:spPr>
          <a:xfrm>
            <a:off x="3402330" y="3574494"/>
            <a:ext cx="7825621" cy="7825621"/>
          </a:xfrm>
          <a:prstGeom prst="rect">
            <a:avLst/>
          </a:prstGeom>
        </p:spPr>
      </p:pic>
      <p:sp>
        <p:nvSpPr>
          <p:cNvPr id="4" name="Text 1"/>
          <p:cNvSpPr/>
          <p:nvPr/>
        </p:nvSpPr>
        <p:spPr>
          <a:xfrm>
            <a:off x="4712851" y="5793105"/>
            <a:ext cx="121325" cy="453509"/>
          </a:xfrm>
          <a:prstGeom prst="rect">
            <a:avLst/>
          </a:prstGeom>
          <a:noFill/>
          <a:ln/>
        </p:spPr>
        <p:txBody>
          <a:bodyPr wrap="none" lIns="0" tIns="0" rIns="0" bIns="0" rtlCol="0" anchor="t"/>
          <a:lstStyle/>
          <a:p>
            <a:pPr marL="0" indent="0">
              <a:lnSpc>
                <a:spcPts val="3550"/>
              </a:lnSpc>
              <a:buNone/>
            </a:pPr>
            <a:r>
              <a:rPr lang="en-US" sz="2200" dirty="0">
                <a:solidFill>
                  <a:srgbClr val="3C3939"/>
                </a:solidFill>
                <a:latin typeface="Raleway" pitchFamily="34" charset="0"/>
                <a:ea typeface="Raleway" pitchFamily="34" charset="-122"/>
                <a:cs typeface="Raleway" pitchFamily="34" charset="-120"/>
              </a:rPr>
              <a:t>1</a:t>
            </a:r>
            <a:endParaRPr lang="en-US" sz="2200" dirty="0"/>
          </a:p>
        </p:txBody>
      </p:sp>
      <p:pic>
        <p:nvPicPr>
          <p:cNvPr id="5" name="Image 1" descr="preencoded.png"/>
          <p:cNvPicPr>
            <a:picLocks noChangeAspect="1"/>
          </p:cNvPicPr>
          <p:nvPr/>
        </p:nvPicPr>
        <p:blipFill>
          <a:blip r:embed="rId4"/>
          <a:stretch>
            <a:fillRect/>
          </a:stretch>
        </p:blipFill>
        <p:spPr>
          <a:xfrm>
            <a:off x="3402330" y="3574494"/>
            <a:ext cx="7825621" cy="7825621"/>
          </a:xfrm>
          <a:prstGeom prst="rect">
            <a:avLst/>
          </a:prstGeom>
        </p:spPr>
      </p:pic>
      <p:sp>
        <p:nvSpPr>
          <p:cNvPr id="6" name="Text 2"/>
          <p:cNvSpPr/>
          <p:nvPr/>
        </p:nvSpPr>
        <p:spPr>
          <a:xfrm>
            <a:off x="7241262" y="4325779"/>
            <a:ext cx="147637" cy="453509"/>
          </a:xfrm>
          <a:prstGeom prst="rect">
            <a:avLst/>
          </a:prstGeom>
          <a:noFill/>
          <a:ln/>
        </p:spPr>
        <p:txBody>
          <a:bodyPr wrap="none" lIns="0" tIns="0" rIns="0" bIns="0" rtlCol="0" anchor="t"/>
          <a:lstStyle/>
          <a:p>
            <a:pPr marL="0" indent="0">
              <a:lnSpc>
                <a:spcPts val="3550"/>
              </a:lnSpc>
              <a:buNone/>
            </a:pPr>
            <a:r>
              <a:rPr lang="en-US" sz="2200" dirty="0">
                <a:solidFill>
                  <a:srgbClr val="3C3939"/>
                </a:solidFill>
                <a:latin typeface="Raleway" pitchFamily="34" charset="0"/>
                <a:ea typeface="Raleway" pitchFamily="34" charset="-122"/>
                <a:cs typeface="Raleway" pitchFamily="34" charset="-120"/>
              </a:rPr>
              <a:t>2</a:t>
            </a:r>
            <a:endParaRPr lang="en-US" sz="2200" dirty="0"/>
          </a:p>
        </p:txBody>
      </p:sp>
      <p:pic>
        <p:nvPicPr>
          <p:cNvPr id="7" name="Image 2" descr="preencoded.png"/>
          <p:cNvPicPr>
            <a:picLocks noChangeAspect="1"/>
          </p:cNvPicPr>
          <p:nvPr/>
        </p:nvPicPr>
        <p:blipFill>
          <a:blip r:embed="rId5"/>
          <a:stretch>
            <a:fillRect/>
          </a:stretch>
        </p:blipFill>
        <p:spPr>
          <a:xfrm>
            <a:off x="3402330" y="3574494"/>
            <a:ext cx="7825621" cy="7825621"/>
          </a:xfrm>
          <a:prstGeom prst="rect">
            <a:avLst/>
          </a:prstGeom>
        </p:spPr>
      </p:pic>
      <p:sp>
        <p:nvSpPr>
          <p:cNvPr id="8" name="Text 3"/>
          <p:cNvSpPr/>
          <p:nvPr/>
        </p:nvSpPr>
        <p:spPr>
          <a:xfrm>
            <a:off x="9780746" y="5793105"/>
            <a:ext cx="151328" cy="453509"/>
          </a:xfrm>
          <a:prstGeom prst="rect">
            <a:avLst/>
          </a:prstGeom>
          <a:noFill/>
          <a:ln/>
        </p:spPr>
        <p:txBody>
          <a:bodyPr wrap="none" lIns="0" tIns="0" rIns="0" bIns="0" rtlCol="0" anchor="t"/>
          <a:lstStyle/>
          <a:p>
            <a:pPr marL="0" indent="0">
              <a:lnSpc>
                <a:spcPts val="3550"/>
              </a:lnSpc>
              <a:buNone/>
            </a:pPr>
            <a:r>
              <a:rPr lang="en-US" sz="2200" dirty="0">
                <a:solidFill>
                  <a:srgbClr val="3C3939"/>
                </a:solidFill>
                <a:latin typeface="Raleway" pitchFamily="34" charset="0"/>
                <a:ea typeface="Raleway" pitchFamily="34" charset="-122"/>
                <a:cs typeface="Raleway" pitchFamily="34" charset="-120"/>
              </a:rPr>
              <a:t>3</a:t>
            </a:r>
            <a:endParaRPr lang="en-US" sz="2200" dirty="0"/>
          </a:p>
        </p:txBody>
      </p:sp>
      <p:sp>
        <p:nvSpPr>
          <p:cNvPr id="9" name="Text 4"/>
          <p:cNvSpPr/>
          <p:nvPr/>
        </p:nvSpPr>
        <p:spPr>
          <a:xfrm>
            <a:off x="1436489" y="3078361"/>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B1B27"/>
                </a:solidFill>
                <a:latin typeface="Raleway" pitchFamily="34" charset="0"/>
                <a:ea typeface="Raleway" pitchFamily="34" charset="-122"/>
                <a:cs typeface="Raleway" pitchFamily="34" charset="-120"/>
              </a:rPr>
              <a:t>Gammas</a:t>
            </a:r>
            <a:endParaRPr lang="en-US" sz="2200" dirty="0"/>
          </a:p>
        </p:txBody>
      </p:sp>
      <p:sp>
        <p:nvSpPr>
          <p:cNvPr id="10" name="Text 5"/>
          <p:cNvSpPr/>
          <p:nvPr/>
        </p:nvSpPr>
        <p:spPr>
          <a:xfrm>
            <a:off x="793790" y="3568779"/>
            <a:ext cx="4120753" cy="725805"/>
          </a:xfrm>
          <a:prstGeom prst="rect">
            <a:avLst/>
          </a:prstGeom>
          <a:noFill/>
          <a:ln/>
        </p:spPr>
        <p:txBody>
          <a:bodyPr wrap="square" lIns="0" tIns="0" rIns="0" bIns="0" rtlCol="0" anchor="t"/>
          <a:lstStyle/>
          <a:p>
            <a:pPr marL="0" indent="0" algn="ctr">
              <a:lnSpc>
                <a:spcPts val="2850"/>
              </a:lnSpc>
              <a:buNone/>
            </a:pPr>
            <a:r>
              <a:rPr lang="en-US" sz="1750" dirty="0">
                <a:solidFill>
                  <a:srgbClr val="3C3939"/>
                </a:solidFill>
                <a:latin typeface="Roboto" pitchFamily="34" charset="0"/>
                <a:ea typeface="Roboto" pitchFamily="34" charset="-122"/>
                <a:cs typeface="Roboto" pitchFamily="34" charset="-120"/>
              </a:rPr>
              <a:t>AIによる自動デザイン提案や直感的な編集機能が特徴です。</a:t>
            </a:r>
            <a:endParaRPr lang="en-US" sz="1750" dirty="0"/>
          </a:p>
        </p:txBody>
      </p:sp>
      <p:sp>
        <p:nvSpPr>
          <p:cNvPr id="11" name="Text 6"/>
          <p:cNvSpPr/>
          <p:nvPr/>
        </p:nvSpPr>
        <p:spPr>
          <a:xfrm>
            <a:off x="5897523" y="1904643"/>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B1B27"/>
                </a:solidFill>
                <a:latin typeface="Raleway" pitchFamily="34" charset="0"/>
                <a:ea typeface="Raleway" pitchFamily="34" charset="-122"/>
                <a:cs typeface="Raleway" pitchFamily="34" charset="-120"/>
              </a:rPr>
              <a:t>PowerPoint</a:t>
            </a:r>
            <a:endParaRPr lang="en-US" sz="2200" dirty="0"/>
          </a:p>
        </p:txBody>
      </p:sp>
      <p:sp>
        <p:nvSpPr>
          <p:cNvPr id="12" name="Text 7"/>
          <p:cNvSpPr/>
          <p:nvPr/>
        </p:nvSpPr>
        <p:spPr>
          <a:xfrm>
            <a:off x="5254704" y="2395061"/>
            <a:ext cx="4120872" cy="725805"/>
          </a:xfrm>
          <a:prstGeom prst="rect">
            <a:avLst/>
          </a:prstGeom>
          <a:noFill/>
          <a:ln/>
        </p:spPr>
        <p:txBody>
          <a:bodyPr wrap="square" lIns="0" tIns="0" rIns="0" bIns="0" rtlCol="0" anchor="t"/>
          <a:lstStyle/>
          <a:p>
            <a:pPr marL="0" indent="0" algn="ctr">
              <a:lnSpc>
                <a:spcPts val="2850"/>
              </a:lnSpc>
              <a:buNone/>
            </a:pPr>
            <a:r>
              <a:rPr lang="en-US" sz="1750" dirty="0">
                <a:solidFill>
                  <a:srgbClr val="3C3939"/>
                </a:solidFill>
                <a:latin typeface="Roboto" pitchFamily="34" charset="0"/>
                <a:ea typeface="Roboto" pitchFamily="34" charset="-122"/>
                <a:cs typeface="Roboto" pitchFamily="34" charset="-120"/>
              </a:rPr>
              <a:t>Gammasはより効率的な資料作成が可能です。</a:t>
            </a:r>
            <a:endParaRPr lang="en-US" sz="1750" dirty="0"/>
          </a:p>
        </p:txBody>
      </p:sp>
      <p:sp>
        <p:nvSpPr>
          <p:cNvPr id="13" name="Text 8"/>
          <p:cNvSpPr/>
          <p:nvPr/>
        </p:nvSpPr>
        <p:spPr>
          <a:xfrm>
            <a:off x="10358557" y="2715458"/>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B1B27"/>
                </a:solidFill>
                <a:latin typeface="Raleway" pitchFamily="34" charset="0"/>
                <a:ea typeface="Raleway" pitchFamily="34" charset="-122"/>
                <a:cs typeface="Raleway" pitchFamily="34" charset="-120"/>
              </a:rPr>
              <a:t>Canva</a:t>
            </a:r>
            <a:endParaRPr lang="en-US" sz="2200" dirty="0"/>
          </a:p>
        </p:txBody>
      </p:sp>
      <p:sp>
        <p:nvSpPr>
          <p:cNvPr id="14" name="Text 9"/>
          <p:cNvSpPr/>
          <p:nvPr/>
        </p:nvSpPr>
        <p:spPr>
          <a:xfrm>
            <a:off x="9715738" y="3205877"/>
            <a:ext cx="4120872" cy="1088708"/>
          </a:xfrm>
          <a:prstGeom prst="rect">
            <a:avLst/>
          </a:prstGeom>
          <a:noFill/>
          <a:ln/>
        </p:spPr>
        <p:txBody>
          <a:bodyPr wrap="square" lIns="0" tIns="0" rIns="0" bIns="0" rtlCol="0" anchor="t"/>
          <a:lstStyle/>
          <a:p>
            <a:pPr marL="0" indent="0" algn="ctr">
              <a:lnSpc>
                <a:spcPts val="2850"/>
              </a:lnSpc>
              <a:buNone/>
            </a:pPr>
            <a:r>
              <a:rPr lang="en-US" sz="1750" dirty="0">
                <a:solidFill>
                  <a:srgbClr val="3C3939"/>
                </a:solidFill>
                <a:latin typeface="Roboto" pitchFamily="34" charset="0"/>
                <a:ea typeface="Roboto" pitchFamily="34" charset="-122"/>
                <a:cs typeface="Roboto" pitchFamily="34" charset="-120"/>
              </a:rPr>
              <a:t>Gammasはプレゼンテーション特化型のツールとして、より専門的な機能を提供します。</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973223"/>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注意点</a:t>
            </a:r>
            <a:endParaRPr lang="en-US" sz="4450" dirty="0"/>
          </a:p>
        </p:txBody>
      </p:sp>
      <p:sp>
        <p:nvSpPr>
          <p:cNvPr id="4" name="Shape 1"/>
          <p:cNvSpPr/>
          <p:nvPr/>
        </p:nvSpPr>
        <p:spPr>
          <a:xfrm>
            <a:off x="6280190" y="3022163"/>
            <a:ext cx="7556421" cy="1322189"/>
          </a:xfrm>
          <a:prstGeom prst="roundRect">
            <a:avLst>
              <a:gd name="adj" fmla="val 7205"/>
            </a:avLst>
          </a:prstGeom>
          <a:solidFill>
            <a:srgbClr val="E1E1EA"/>
          </a:solidFill>
          <a:ln w="7620">
            <a:solidFill>
              <a:srgbClr val="C7C7D0"/>
            </a:solidFill>
            <a:prstDash val="solid"/>
          </a:ln>
        </p:spPr>
      </p:sp>
      <p:sp>
        <p:nvSpPr>
          <p:cNvPr id="5" name="Text 2"/>
          <p:cNvSpPr/>
          <p:nvPr/>
        </p:nvSpPr>
        <p:spPr>
          <a:xfrm>
            <a:off x="6514624" y="325659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AIの提案は参考に</a:t>
            </a:r>
            <a:endParaRPr lang="en-US" sz="2200" dirty="0"/>
          </a:p>
        </p:txBody>
      </p:sp>
      <p:sp>
        <p:nvSpPr>
          <p:cNvPr id="6" name="Text 3"/>
          <p:cNvSpPr/>
          <p:nvPr/>
        </p:nvSpPr>
        <p:spPr>
          <a:xfrm>
            <a:off x="6514624" y="3747016"/>
            <a:ext cx="7087553"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目的や対象に応じて適切にカスタマイズすることをおすすめします。</a:t>
            </a:r>
            <a:endParaRPr lang="en-US" sz="1750" dirty="0"/>
          </a:p>
        </p:txBody>
      </p:sp>
      <p:sp>
        <p:nvSpPr>
          <p:cNvPr id="7" name="Shape 4"/>
          <p:cNvSpPr/>
          <p:nvPr/>
        </p:nvSpPr>
        <p:spPr>
          <a:xfrm>
            <a:off x="6280190" y="4571167"/>
            <a:ext cx="7556421" cy="1685092"/>
          </a:xfrm>
          <a:prstGeom prst="roundRect">
            <a:avLst>
              <a:gd name="adj" fmla="val 5654"/>
            </a:avLst>
          </a:prstGeom>
          <a:solidFill>
            <a:srgbClr val="E1E1EA"/>
          </a:solidFill>
          <a:ln w="7620">
            <a:solidFill>
              <a:srgbClr val="C7C7D0"/>
            </a:solidFill>
            <a:prstDash val="solid"/>
          </a:ln>
        </p:spPr>
      </p:sp>
      <p:sp>
        <p:nvSpPr>
          <p:cNvPr id="8" name="Text 5"/>
          <p:cNvSpPr/>
          <p:nvPr/>
        </p:nvSpPr>
        <p:spPr>
          <a:xfrm>
            <a:off x="6514624" y="480560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セキュリティに注意</a:t>
            </a:r>
            <a:endParaRPr lang="en-US" sz="2200" dirty="0"/>
          </a:p>
        </p:txBody>
      </p:sp>
      <p:sp>
        <p:nvSpPr>
          <p:cNvPr id="9" name="Text 6"/>
          <p:cNvSpPr/>
          <p:nvPr/>
        </p:nvSpPr>
        <p:spPr>
          <a:xfrm>
            <a:off x="6514624" y="5296019"/>
            <a:ext cx="7087553"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機密性の高い情報を扱う際は、セキュリティに注意を払う必要があります。</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8633" y="1063585"/>
            <a:ext cx="5159454" cy="644843"/>
          </a:xfrm>
          <a:prstGeom prst="rect">
            <a:avLst/>
          </a:prstGeom>
          <a:noFill/>
          <a:ln/>
        </p:spPr>
        <p:txBody>
          <a:bodyPr wrap="none" lIns="0" tIns="0" rIns="0" bIns="0" rtlCol="0" anchor="t"/>
          <a:lstStyle/>
          <a:p>
            <a:pPr marL="0" indent="0">
              <a:lnSpc>
                <a:spcPts val="5050"/>
              </a:lnSpc>
              <a:buNone/>
            </a:pPr>
            <a:r>
              <a:rPr lang="en-US" sz="4050" dirty="0">
                <a:solidFill>
                  <a:srgbClr val="1B1B27"/>
                </a:solidFill>
                <a:latin typeface="Raleway" pitchFamily="34" charset="0"/>
                <a:ea typeface="Raleway" pitchFamily="34" charset="-122"/>
                <a:cs typeface="Raleway" pitchFamily="34" charset="-120"/>
              </a:rPr>
              <a:t>まとめ</a:t>
            </a:r>
            <a:endParaRPr lang="en-US" sz="4050" dirty="0"/>
          </a:p>
        </p:txBody>
      </p:sp>
      <p:sp>
        <p:nvSpPr>
          <p:cNvPr id="4" name="Text 1"/>
          <p:cNvSpPr/>
          <p:nvPr/>
        </p:nvSpPr>
        <p:spPr>
          <a:xfrm>
            <a:off x="6208633" y="2017990"/>
            <a:ext cx="7699534" cy="660083"/>
          </a:xfrm>
          <a:prstGeom prst="rect">
            <a:avLst/>
          </a:prstGeom>
          <a:noFill/>
          <a:ln/>
        </p:spPr>
        <p:txBody>
          <a:bodyPr wrap="square" lIns="0" tIns="0" rIns="0" bIns="0" rtlCol="0" anchor="t"/>
          <a:lstStyle/>
          <a:p>
            <a:pPr marL="0" indent="0">
              <a:lnSpc>
                <a:spcPts val="2600"/>
              </a:lnSpc>
              <a:buNone/>
            </a:pPr>
            <a:r>
              <a:rPr lang="en-US" sz="1600" dirty="0">
                <a:solidFill>
                  <a:srgbClr val="3C3939"/>
                </a:solidFill>
                <a:latin typeface="Roboto" pitchFamily="34" charset="0"/>
                <a:ea typeface="Roboto" pitchFamily="34" charset="-122"/>
                <a:cs typeface="Roboto" pitchFamily="34" charset="-120"/>
              </a:rPr>
              <a:t>Gammasは、プレゼンテーション作成を革新的に効率化するAIツールです。無料版から始めて、機能や使い勝手を確認してみることをお勧めします。</a:t>
            </a:r>
            <a:endParaRPr lang="en-US" sz="1600" dirty="0"/>
          </a:p>
        </p:txBody>
      </p:sp>
      <p:sp>
        <p:nvSpPr>
          <p:cNvPr id="5" name="Text 2"/>
          <p:cNvSpPr/>
          <p:nvPr/>
        </p:nvSpPr>
        <p:spPr>
          <a:xfrm>
            <a:off x="6208633" y="3013353"/>
            <a:ext cx="3694986" cy="681038"/>
          </a:xfrm>
          <a:prstGeom prst="rect">
            <a:avLst/>
          </a:prstGeom>
          <a:noFill/>
          <a:ln/>
        </p:spPr>
        <p:txBody>
          <a:bodyPr wrap="none" lIns="0" tIns="0" rIns="0" bIns="0" rtlCol="0" anchor="t"/>
          <a:lstStyle/>
          <a:p>
            <a:pPr marL="0" indent="0" algn="ctr">
              <a:lnSpc>
                <a:spcPts val="5350"/>
              </a:lnSpc>
              <a:buNone/>
            </a:pPr>
            <a:r>
              <a:rPr lang="en-US" sz="5350" dirty="0">
                <a:solidFill>
                  <a:srgbClr val="3C3939"/>
                </a:solidFill>
                <a:latin typeface="Raleway" pitchFamily="34" charset="0"/>
                <a:ea typeface="Raleway" pitchFamily="34" charset="-122"/>
                <a:cs typeface="Raleway" pitchFamily="34" charset="-120"/>
              </a:rPr>
              <a:t>1</a:t>
            </a:r>
            <a:endParaRPr lang="en-US" sz="5350" dirty="0"/>
          </a:p>
        </p:txBody>
      </p:sp>
      <p:sp>
        <p:nvSpPr>
          <p:cNvPr id="6" name="Text 3"/>
          <p:cNvSpPr/>
          <p:nvPr/>
        </p:nvSpPr>
        <p:spPr>
          <a:xfrm>
            <a:off x="6766203" y="3952280"/>
            <a:ext cx="2579727" cy="322421"/>
          </a:xfrm>
          <a:prstGeom prst="rect">
            <a:avLst/>
          </a:prstGeom>
          <a:noFill/>
          <a:ln/>
        </p:spPr>
        <p:txBody>
          <a:bodyPr wrap="none" lIns="0" tIns="0" rIns="0" bIns="0" rtlCol="0" anchor="t"/>
          <a:lstStyle/>
          <a:p>
            <a:pPr marL="0" indent="0" algn="ctr">
              <a:lnSpc>
                <a:spcPts val="2500"/>
              </a:lnSpc>
              <a:buNone/>
            </a:pPr>
            <a:r>
              <a:rPr lang="en-US" sz="2000" dirty="0">
                <a:solidFill>
                  <a:srgbClr val="3C3939"/>
                </a:solidFill>
                <a:latin typeface="Raleway" pitchFamily="34" charset="0"/>
                <a:ea typeface="Raleway" pitchFamily="34" charset="-122"/>
                <a:cs typeface="Raleway" pitchFamily="34" charset="-120"/>
              </a:rPr>
              <a:t>効率的</a:t>
            </a:r>
            <a:endParaRPr lang="en-US" sz="2000" dirty="0"/>
          </a:p>
        </p:txBody>
      </p:sp>
      <p:sp>
        <p:nvSpPr>
          <p:cNvPr id="7" name="Text 4"/>
          <p:cNvSpPr/>
          <p:nvPr/>
        </p:nvSpPr>
        <p:spPr>
          <a:xfrm>
            <a:off x="6208633" y="4398526"/>
            <a:ext cx="3694986" cy="330041"/>
          </a:xfrm>
          <a:prstGeom prst="rect">
            <a:avLst/>
          </a:prstGeom>
          <a:noFill/>
          <a:ln/>
        </p:spPr>
        <p:txBody>
          <a:bodyPr wrap="none" lIns="0" tIns="0" rIns="0" bIns="0" rtlCol="0" anchor="t"/>
          <a:lstStyle/>
          <a:p>
            <a:pPr marL="0" indent="0" algn="ctr">
              <a:lnSpc>
                <a:spcPts val="2600"/>
              </a:lnSpc>
              <a:buNone/>
            </a:pPr>
            <a:r>
              <a:rPr lang="en-US" sz="1600" dirty="0">
                <a:solidFill>
                  <a:srgbClr val="3C3939"/>
                </a:solidFill>
                <a:latin typeface="Roboto" pitchFamily="34" charset="0"/>
                <a:ea typeface="Roboto" pitchFamily="34" charset="-122"/>
                <a:cs typeface="Roboto" pitchFamily="34" charset="-120"/>
              </a:rPr>
              <a:t>短時間で魅力的な資料を作成できます。</a:t>
            </a:r>
            <a:endParaRPr lang="en-US" sz="1600" dirty="0"/>
          </a:p>
        </p:txBody>
      </p:sp>
      <p:sp>
        <p:nvSpPr>
          <p:cNvPr id="8" name="Text 5"/>
          <p:cNvSpPr/>
          <p:nvPr/>
        </p:nvSpPr>
        <p:spPr>
          <a:xfrm>
            <a:off x="10213181" y="3013353"/>
            <a:ext cx="3694986" cy="681038"/>
          </a:xfrm>
          <a:prstGeom prst="rect">
            <a:avLst/>
          </a:prstGeom>
          <a:noFill/>
          <a:ln/>
        </p:spPr>
        <p:txBody>
          <a:bodyPr wrap="none" lIns="0" tIns="0" rIns="0" bIns="0" rtlCol="0" anchor="t"/>
          <a:lstStyle/>
          <a:p>
            <a:pPr marL="0" indent="0" algn="ctr">
              <a:lnSpc>
                <a:spcPts val="5350"/>
              </a:lnSpc>
              <a:buNone/>
            </a:pPr>
            <a:r>
              <a:rPr lang="en-US" sz="5350" dirty="0">
                <a:solidFill>
                  <a:srgbClr val="3C3939"/>
                </a:solidFill>
                <a:latin typeface="Raleway" pitchFamily="34" charset="0"/>
                <a:ea typeface="Raleway" pitchFamily="34" charset="-122"/>
                <a:cs typeface="Raleway" pitchFamily="34" charset="-120"/>
              </a:rPr>
              <a:t>2</a:t>
            </a:r>
            <a:endParaRPr lang="en-US" sz="5350" dirty="0"/>
          </a:p>
        </p:txBody>
      </p:sp>
      <p:sp>
        <p:nvSpPr>
          <p:cNvPr id="9" name="Text 6"/>
          <p:cNvSpPr/>
          <p:nvPr/>
        </p:nvSpPr>
        <p:spPr>
          <a:xfrm>
            <a:off x="10770751" y="3952280"/>
            <a:ext cx="2579727" cy="322421"/>
          </a:xfrm>
          <a:prstGeom prst="rect">
            <a:avLst/>
          </a:prstGeom>
          <a:noFill/>
          <a:ln/>
        </p:spPr>
        <p:txBody>
          <a:bodyPr wrap="none" lIns="0" tIns="0" rIns="0" bIns="0" rtlCol="0" anchor="t"/>
          <a:lstStyle/>
          <a:p>
            <a:pPr marL="0" indent="0" algn="ctr">
              <a:lnSpc>
                <a:spcPts val="2500"/>
              </a:lnSpc>
              <a:buNone/>
            </a:pPr>
            <a:r>
              <a:rPr lang="en-US" sz="2000" dirty="0">
                <a:solidFill>
                  <a:srgbClr val="3C3939"/>
                </a:solidFill>
                <a:latin typeface="Raleway" pitchFamily="34" charset="0"/>
                <a:ea typeface="Raleway" pitchFamily="34" charset="-122"/>
                <a:cs typeface="Raleway" pitchFamily="34" charset="-120"/>
              </a:rPr>
              <a:t>協働</a:t>
            </a:r>
            <a:endParaRPr lang="en-US" sz="2000" dirty="0"/>
          </a:p>
        </p:txBody>
      </p:sp>
      <p:sp>
        <p:nvSpPr>
          <p:cNvPr id="10" name="Text 7"/>
          <p:cNvSpPr/>
          <p:nvPr/>
        </p:nvSpPr>
        <p:spPr>
          <a:xfrm>
            <a:off x="10213181" y="4398526"/>
            <a:ext cx="3694986" cy="330041"/>
          </a:xfrm>
          <a:prstGeom prst="rect">
            <a:avLst/>
          </a:prstGeom>
          <a:noFill/>
          <a:ln/>
        </p:spPr>
        <p:txBody>
          <a:bodyPr wrap="none" lIns="0" tIns="0" rIns="0" bIns="0" rtlCol="0" anchor="t"/>
          <a:lstStyle/>
          <a:p>
            <a:pPr marL="0" indent="0" algn="ctr">
              <a:lnSpc>
                <a:spcPts val="2600"/>
              </a:lnSpc>
              <a:buNone/>
            </a:pPr>
            <a:r>
              <a:rPr lang="en-US" sz="1600" dirty="0">
                <a:solidFill>
                  <a:srgbClr val="3C3939"/>
                </a:solidFill>
                <a:latin typeface="Roboto" pitchFamily="34" charset="0"/>
                <a:ea typeface="Roboto" pitchFamily="34" charset="-122"/>
                <a:cs typeface="Roboto" pitchFamily="34" charset="-120"/>
              </a:rPr>
              <a:t>チームでの作業を効率化します。</a:t>
            </a:r>
            <a:endParaRPr lang="en-US" sz="1600" dirty="0"/>
          </a:p>
        </p:txBody>
      </p:sp>
      <p:sp>
        <p:nvSpPr>
          <p:cNvPr id="11" name="Text 8"/>
          <p:cNvSpPr/>
          <p:nvPr/>
        </p:nvSpPr>
        <p:spPr>
          <a:xfrm>
            <a:off x="8210907" y="5450800"/>
            <a:ext cx="3694986" cy="681038"/>
          </a:xfrm>
          <a:prstGeom prst="rect">
            <a:avLst/>
          </a:prstGeom>
          <a:noFill/>
          <a:ln/>
        </p:spPr>
        <p:txBody>
          <a:bodyPr wrap="none" lIns="0" tIns="0" rIns="0" bIns="0" rtlCol="0" anchor="t"/>
          <a:lstStyle/>
          <a:p>
            <a:pPr marL="0" indent="0" algn="ctr">
              <a:lnSpc>
                <a:spcPts val="5350"/>
              </a:lnSpc>
              <a:buNone/>
            </a:pPr>
            <a:r>
              <a:rPr lang="en-US" sz="5350" dirty="0">
                <a:solidFill>
                  <a:srgbClr val="3C3939"/>
                </a:solidFill>
                <a:latin typeface="Raleway" pitchFamily="34" charset="0"/>
                <a:ea typeface="Raleway" pitchFamily="34" charset="-122"/>
                <a:cs typeface="Raleway" pitchFamily="34" charset="-120"/>
              </a:rPr>
              <a:t>3</a:t>
            </a:r>
            <a:endParaRPr lang="en-US" sz="5350" dirty="0"/>
          </a:p>
        </p:txBody>
      </p:sp>
      <p:sp>
        <p:nvSpPr>
          <p:cNvPr id="12" name="Text 9"/>
          <p:cNvSpPr/>
          <p:nvPr/>
        </p:nvSpPr>
        <p:spPr>
          <a:xfrm>
            <a:off x="8768477" y="6389727"/>
            <a:ext cx="2579727" cy="322421"/>
          </a:xfrm>
          <a:prstGeom prst="rect">
            <a:avLst/>
          </a:prstGeom>
          <a:noFill/>
          <a:ln/>
        </p:spPr>
        <p:txBody>
          <a:bodyPr wrap="none" lIns="0" tIns="0" rIns="0" bIns="0" rtlCol="0" anchor="t"/>
          <a:lstStyle/>
          <a:p>
            <a:pPr marL="0" indent="0" algn="ctr">
              <a:lnSpc>
                <a:spcPts val="2500"/>
              </a:lnSpc>
              <a:buNone/>
            </a:pPr>
            <a:r>
              <a:rPr lang="en-US" sz="2000" dirty="0">
                <a:solidFill>
                  <a:srgbClr val="3C3939"/>
                </a:solidFill>
                <a:latin typeface="Raleway" pitchFamily="34" charset="0"/>
                <a:ea typeface="Raleway" pitchFamily="34" charset="-122"/>
                <a:cs typeface="Raleway" pitchFamily="34" charset="-120"/>
              </a:rPr>
              <a:t>革新的</a:t>
            </a:r>
            <a:endParaRPr lang="en-US" sz="2000" dirty="0"/>
          </a:p>
        </p:txBody>
      </p:sp>
      <p:sp>
        <p:nvSpPr>
          <p:cNvPr id="13" name="Text 10"/>
          <p:cNvSpPr/>
          <p:nvPr/>
        </p:nvSpPr>
        <p:spPr>
          <a:xfrm>
            <a:off x="8210907" y="6835973"/>
            <a:ext cx="3694986" cy="330041"/>
          </a:xfrm>
          <a:prstGeom prst="rect">
            <a:avLst/>
          </a:prstGeom>
          <a:noFill/>
          <a:ln/>
        </p:spPr>
        <p:txBody>
          <a:bodyPr wrap="none" lIns="0" tIns="0" rIns="0" bIns="0" rtlCol="0" anchor="t"/>
          <a:lstStyle/>
          <a:p>
            <a:pPr marL="0" indent="0" algn="ctr">
              <a:lnSpc>
                <a:spcPts val="2600"/>
              </a:lnSpc>
              <a:buNone/>
            </a:pPr>
            <a:r>
              <a:rPr lang="en-US" sz="1600" dirty="0">
                <a:solidFill>
                  <a:srgbClr val="3C3939"/>
                </a:solidFill>
                <a:latin typeface="Roboto" pitchFamily="34" charset="0"/>
                <a:ea typeface="Roboto" pitchFamily="34" charset="-122"/>
                <a:cs typeface="Roboto" pitchFamily="34" charset="-120"/>
              </a:rPr>
              <a:t>プレゼン作成作業を大きく変革します。</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Words>
  <Application>Microsoft Office PowerPoint</Application>
  <PresentationFormat>ユーザー設定</PresentationFormat>
  <Paragraphs>71</Paragraphs>
  <Slides>8</Slides>
  <Notes>8</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vt:i4>
      </vt:variant>
    </vt:vector>
  </HeadingPairs>
  <TitlesOfParts>
    <vt:vector size="12" baseType="lpstr">
      <vt:lpstr>Roboto</vt:lpstr>
      <vt:lpstr>Raleway</vt:lpstr>
      <vt:lpstr>Arial</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Akiko Ide</cp:lastModifiedBy>
  <cp:revision>2</cp:revision>
  <dcterms:created xsi:type="dcterms:W3CDTF">2025-02-06T07:48:27Z</dcterms:created>
  <dcterms:modified xsi:type="dcterms:W3CDTF">2025-02-06T07:49:05Z</dcterms:modified>
</cp:coreProperties>
</file>